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8.xml" ContentType="application/vnd.openxmlformats-officedocument.presentationml.slide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Haffer 1 Bold" panose="020B0604020202020204" charset="0"/>
      <p:regular r:id="rId23"/>
    </p:embeddedFont>
    <p:embeddedFont>
      <p:font typeface="Haffer 2 Bold" panose="020B0604020202020204" charset="0"/>
      <p:regular r:id="rId24"/>
    </p:embeddedFont>
    <p:embeddedFont>
      <p:font typeface="Haffer 2 Heavy" panose="020B0604020202020204" charset="0"/>
      <p:regular r:id="rId25"/>
    </p:embeddedFont>
    <p:embeddedFont>
      <p:font typeface="Montserrat Bold" panose="020B0604020202020204" charset="0"/>
      <p:regular r:id="rId26"/>
    </p:embeddedFont>
    <p:embeddedFont>
      <p:font typeface="Montserrat Heav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5490" y="1028700"/>
            <a:ext cx="1973810" cy="1794511"/>
          </a:xfrm>
          <a:custGeom>
            <a:avLst/>
            <a:gdLst/>
            <a:ahLst/>
            <a:cxnLst/>
            <a:rect l="l" t="t" r="r" b="b"/>
            <a:pathLst>
              <a:path w="1973810" h="1794511">
                <a:moveTo>
                  <a:pt x="0" y="0"/>
                </a:moveTo>
                <a:lnTo>
                  <a:pt x="1973810" y="0"/>
                </a:lnTo>
                <a:lnTo>
                  <a:pt x="1973810" y="1794511"/>
                </a:lnTo>
                <a:lnTo>
                  <a:pt x="0" y="179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2773345">
            <a:off x="14888248" y="5414326"/>
            <a:ext cx="3086100" cy="4737918"/>
            <a:chOff x="0" y="0"/>
            <a:chExt cx="812800" cy="1247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247847"/>
            </a:xfrm>
            <a:custGeom>
              <a:avLst/>
              <a:gdLst/>
              <a:ahLst/>
              <a:cxnLst/>
              <a:rect l="l" t="t" r="r" b="b"/>
              <a:pathLst>
                <a:path w="812800" h="1247847">
                  <a:moveTo>
                    <a:pt x="406400" y="0"/>
                  </a:moveTo>
                  <a:lnTo>
                    <a:pt x="812800" y="1247847"/>
                  </a:lnTo>
                  <a:lnTo>
                    <a:pt x="0" y="124784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41257"/>
              <a:ext cx="558800" cy="61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85796" y="5143500"/>
            <a:ext cx="6750599" cy="5279571"/>
            <a:chOff x="0" y="0"/>
            <a:chExt cx="1777935" cy="1390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7935" cy="1390504"/>
            </a:xfrm>
            <a:custGeom>
              <a:avLst/>
              <a:gdLst/>
              <a:ahLst/>
              <a:cxnLst/>
              <a:rect l="l" t="t" r="r" b="b"/>
              <a:pathLst>
                <a:path w="1777935" h="1390504">
                  <a:moveTo>
                    <a:pt x="888968" y="0"/>
                  </a:moveTo>
                  <a:lnTo>
                    <a:pt x="1777935" y="1390504"/>
                  </a:lnTo>
                  <a:lnTo>
                    <a:pt x="0" y="1390504"/>
                  </a:lnTo>
                  <a:lnTo>
                    <a:pt x="888968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7802" y="607491"/>
              <a:ext cx="122233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1042823"/>
            <a:ext cx="4734909" cy="414304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313553" y="0"/>
            <a:ext cx="18627106" cy="3002620"/>
            <a:chOff x="0" y="0"/>
            <a:chExt cx="4905904" cy="790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05904" cy="790814"/>
            </a:xfrm>
            <a:custGeom>
              <a:avLst/>
              <a:gdLst/>
              <a:ahLst/>
              <a:cxnLst/>
              <a:rect l="l" t="t" r="r" b="b"/>
              <a:pathLst>
                <a:path w="4905904" h="790814">
                  <a:moveTo>
                    <a:pt x="2452952" y="790814"/>
                  </a:moveTo>
                  <a:lnTo>
                    <a:pt x="4905904" y="0"/>
                  </a:lnTo>
                  <a:lnTo>
                    <a:pt x="0" y="0"/>
                  </a:lnTo>
                  <a:lnTo>
                    <a:pt x="2452952" y="790814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6548" y="18387"/>
              <a:ext cx="3372809" cy="405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11539" y="-495053"/>
            <a:ext cx="6080478" cy="532041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271156">
            <a:off x="12914438" y="8429120"/>
            <a:ext cx="3086100" cy="2700338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160068" y="4711065"/>
            <a:ext cx="11967865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Staða félagsfólks Framsýnar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67845" y="6662434"/>
            <a:ext cx="2952309" cy="10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1" dirty="0">
                <a:solidFill>
                  <a:srgbClr val="FF5757"/>
                </a:solidFill>
                <a:latin typeface="Haffer 1 Bold"/>
                <a:ea typeface="Haffer 1 Bold"/>
                <a:cs typeface="Haffer 1 Bold"/>
                <a:sym typeface="Haffer 1 Bold"/>
              </a:rPr>
              <a:t>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68939" y="8774770"/>
            <a:ext cx="104706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16.apríl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2326069">
            <a:off x="835020" y="6991608"/>
            <a:ext cx="3097233" cy="5153947"/>
            <a:chOff x="0" y="0"/>
            <a:chExt cx="812800" cy="1352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352539"/>
            </a:xfrm>
            <a:custGeom>
              <a:avLst/>
              <a:gdLst/>
              <a:ahLst/>
              <a:cxnLst/>
              <a:rect l="l" t="t" r="r" b="b"/>
              <a:pathLst>
                <a:path w="812800" h="1352539">
                  <a:moveTo>
                    <a:pt x="406400" y="0"/>
                  </a:moveTo>
                  <a:lnTo>
                    <a:pt x="812800" y="1352539"/>
                  </a:lnTo>
                  <a:lnTo>
                    <a:pt x="0" y="135253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89865"/>
              <a:ext cx="558800" cy="666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4479">
            <a:off x="-3129785" y="6026169"/>
            <a:ext cx="5876795" cy="5429319"/>
            <a:chOff x="0" y="0"/>
            <a:chExt cx="1505107" cy="1390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5107" cy="1390504"/>
            </a:xfrm>
            <a:custGeom>
              <a:avLst/>
              <a:gdLst/>
              <a:ahLst/>
              <a:cxnLst/>
              <a:rect l="l" t="t" r="r" b="b"/>
              <a:pathLst>
                <a:path w="1505107" h="1390504">
                  <a:moveTo>
                    <a:pt x="752554" y="0"/>
                  </a:moveTo>
                  <a:lnTo>
                    <a:pt x="1505107" y="1390504"/>
                  </a:lnTo>
                  <a:lnTo>
                    <a:pt x="0" y="1390504"/>
                  </a:lnTo>
                  <a:lnTo>
                    <a:pt x="752554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5173" y="607491"/>
              <a:ext cx="103476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Auðvelt að ná endum saman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097498" y="2812933"/>
            <a:ext cx="4776482" cy="5756945"/>
            <a:chOff x="0" y="0"/>
            <a:chExt cx="6368642" cy="767592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6864" y="670420"/>
              <a:ext cx="7642370" cy="764237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0" y="-85725"/>
              <a:ext cx="6368642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Framsýn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81008" y="2812933"/>
            <a:ext cx="4776482" cy="5756945"/>
            <a:chOff x="0" y="0"/>
            <a:chExt cx="6368642" cy="767592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36864" y="670420"/>
              <a:ext cx="7642370" cy="7642370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0" y="-85725"/>
              <a:ext cx="6368642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Aðrir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7" name="Group 7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Get mætt óvæntum 100 þúsund króna útgjöldum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477943" y="2931365"/>
            <a:ext cx="9332114" cy="2507006"/>
            <a:chOff x="0" y="0"/>
            <a:chExt cx="12442818" cy="334267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44282" y="-141315"/>
              <a:ext cx="14931382" cy="4728271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-85725"/>
              <a:ext cx="1244281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Framsýn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03339" y="1362580"/>
              <a:ext cx="3708298" cy="1568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12"/>
                </a:lnSpc>
              </a:pPr>
              <a:r>
                <a:rPr lang="en-US" sz="7008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73%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77943" y="5988454"/>
            <a:ext cx="9332114" cy="2507006"/>
            <a:chOff x="0" y="0"/>
            <a:chExt cx="12442818" cy="3342674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44282" y="-141315"/>
              <a:ext cx="14931382" cy="4728271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0" y="-85725"/>
              <a:ext cx="12442818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Aðrir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03339" y="1362580"/>
              <a:ext cx="3708298" cy="1568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12"/>
                </a:lnSpc>
              </a:pPr>
              <a:r>
                <a:rPr lang="en-US" sz="7008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61%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7" name="Group 7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Eiga að lágmarki ein mánaðarlaun í sparnað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994163" y="3233536"/>
            <a:ext cx="5965135" cy="4000919"/>
            <a:chOff x="0" y="0"/>
            <a:chExt cx="7953513" cy="533455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5351" y="562451"/>
              <a:ext cx="9544216" cy="5567460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547757" y="-85725"/>
              <a:ext cx="6858000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Framsýn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91041" y="3143040"/>
            <a:ext cx="5965135" cy="4000919"/>
            <a:chOff x="0" y="0"/>
            <a:chExt cx="7953513" cy="533455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95351" y="562451"/>
              <a:ext cx="9544216" cy="5567460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547757" y="-85725"/>
              <a:ext cx="6858000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Aðrir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7" name="Group 7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2383636" y="942975"/>
            <a:ext cx="11984880" cy="1350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Skortur á félags- og efnislegum gæðum </a:t>
            </a:r>
          </a:p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Framsýn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912" y="1466193"/>
            <a:ext cx="12326722" cy="94453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3" name="TextBox 3"/>
          <p:cNvSpPr txBox="1"/>
          <p:nvPr/>
        </p:nvSpPr>
        <p:spPr>
          <a:xfrm>
            <a:off x="2074725" y="743623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Skortur á félags- og efnislegum gæðum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43" y="1120704"/>
            <a:ext cx="8525581" cy="9470004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5482621" y="2781299"/>
            <a:ext cx="778074" cy="6787283"/>
          </a:xfrm>
          <a:custGeom>
            <a:avLst/>
            <a:gdLst/>
            <a:ahLst/>
            <a:cxnLst/>
            <a:rect l="l" t="t" r="r" b="b"/>
            <a:pathLst>
              <a:path w="7891670" h="7891670">
                <a:moveTo>
                  <a:pt x="0" y="0"/>
                </a:moveTo>
                <a:lnTo>
                  <a:pt x="7891670" y="0"/>
                </a:lnTo>
                <a:lnTo>
                  <a:pt x="7891670" y="7891670"/>
                </a:lnTo>
                <a:lnTo>
                  <a:pt x="0" y="7891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10" name="Group 10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5482621" y="7544944"/>
            <a:ext cx="778073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000000"/>
                </a:solidFill>
                <a:latin typeface="Haffer 2 Heavy"/>
                <a:ea typeface="Haffer 2 Heavy"/>
                <a:cs typeface="Haffer 2 Heavy"/>
                <a:sym typeface="Haffer 2 Heavy"/>
              </a:rPr>
              <a:t>12%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66811" y="6125559"/>
            <a:ext cx="1120589" cy="580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 dirty="0">
                <a:solidFill>
                  <a:srgbClr val="000000"/>
                </a:solidFill>
                <a:latin typeface="Haffer 2 Heavy"/>
                <a:ea typeface="Haffer 2 Heavy"/>
                <a:cs typeface="Haffer 2 Heavy"/>
                <a:sym typeface="Haffer 2 Heavy"/>
              </a:rPr>
              <a:t>24%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7" name="Group 7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54" y="383164"/>
            <a:ext cx="15381674" cy="10714345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6381623" y="9158625"/>
            <a:ext cx="8755272" cy="721995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 dirty="0"/>
          </a:p>
        </p:txBody>
      </p:sp>
      <p:sp>
        <p:nvSpPr>
          <p:cNvPr id="15" name="TextBox 15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Skuldastaða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7" name="Group 7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76" y="501387"/>
            <a:ext cx="13962995" cy="10477899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>
            <a:off x="6355465" y="9182100"/>
            <a:ext cx="8755272" cy="927102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15" name="TextBox 15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Eignastaða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7" name="Group 7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6377650" y="9258300"/>
            <a:ext cx="8755272" cy="8884501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14" name="TextBox 14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Í eigin húsnæði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618420" y="2725353"/>
            <a:ext cx="14145271" cy="2287037"/>
            <a:chOff x="0" y="0"/>
            <a:chExt cx="18860361" cy="3049383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39065" y="-269811"/>
              <a:ext cx="18468780" cy="4492008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-123825"/>
              <a:ext cx="15390650" cy="139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97"/>
                </a:lnSpc>
              </a:pPr>
              <a:r>
                <a:rPr lang="en-US" sz="6283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Framsýn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5390650" y="1656305"/>
              <a:ext cx="3469712" cy="139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97"/>
                </a:lnSpc>
              </a:pPr>
              <a:r>
                <a:rPr lang="en-US" sz="6283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73%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18420" y="6155781"/>
            <a:ext cx="14145271" cy="2287037"/>
            <a:chOff x="0" y="0"/>
            <a:chExt cx="18860361" cy="304938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539065" y="-269811"/>
              <a:ext cx="18468780" cy="4492008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0" y="-123825"/>
              <a:ext cx="15390650" cy="139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97"/>
                </a:lnSpc>
              </a:pPr>
              <a:r>
                <a:rPr lang="en-US" sz="6283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Aðrir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390650" y="1656305"/>
              <a:ext cx="3469712" cy="1393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97"/>
                </a:lnSpc>
              </a:pPr>
              <a:r>
                <a:rPr lang="en-US" sz="6283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64%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5490" y="1028700"/>
            <a:ext cx="1973810" cy="1794511"/>
          </a:xfrm>
          <a:custGeom>
            <a:avLst/>
            <a:gdLst/>
            <a:ahLst/>
            <a:cxnLst/>
            <a:rect l="l" t="t" r="r" b="b"/>
            <a:pathLst>
              <a:path w="1973810" h="1794511">
                <a:moveTo>
                  <a:pt x="0" y="0"/>
                </a:moveTo>
                <a:lnTo>
                  <a:pt x="1973810" y="0"/>
                </a:lnTo>
                <a:lnTo>
                  <a:pt x="1973810" y="1794511"/>
                </a:lnTo>
                <a:lnTo>
                  <a:pt x="0" y="179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2773345">
            <a:off x="14888248" y="5414326"/>
            <a:ext cx="3086100" cy="4737918"/>
            <a:chOff x="0" y="0"/>
            <a:chExt cx="812800" cy="1247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247847"/>
            </a:xfrm>
            <a:custGeom>
              <a:avLst/>
              <a:gdLst/>
              <a:ahLst/>
              <a:cxnLst/>
              <a:rect l="l" t="t" r="r" b="b"/>
              <a:pathLst>
                <a:path w="812800" h="1247847">
                  <a:moveTo>
                    <a:pt x="406400" y="0"/>
                  </a:moveTo>
                  <a:lnTo>
                    <a:pt x="812800" y="1247847"/>
                  </a:lnTo>
                  <a:lnTo>
                    <a:pt x="0" y="124784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41257"/>
              <a:ext cx="558800" cy="61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85796" y="5143500"/>
            <a:ext cx="6750599" cy="5279571"/>
            <a:chOff x="0" y="0"/>
            <a:chExt cx="1777935" cy="1390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7935" cy="1390504"/>
            </a:xfrm>
            <a:custGeom>
              <a:avLst/>
              <a:gdLst/>
              <a:ahLst/>
              <a:cxnLst/>
              <a:rect l="l" t="t" r="r" b="b"/>
              <a:pathLst>
                <a:path w="1777935" h="1390504">
                  <a:moveTo>
                    <a:pt x="888968" y="0"/>
                  </a:moveTo>
                  <a:lnTo>
                    <a:pt x="1777935" y="1390504"/>
                  </a:lnTo>
                  <a:lnTo>
                    <a:pt x="0" y="1390504"/>
                  </a:lnTo>
                  <a:lnTo>
                    <a:pt x="888968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7802" y="607491"/>
              <a:ext cx="122233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1042823"/>
            <a:ext cx="4734909" cy="414304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313553" y="0"/>
            <a:ext cx="18627106" cy="3002620"/>
            <a:chOff x="0" y="0"/>
            <a:chExt cx="4905904" cy="790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05904" cy="790814"/>
            </a:xfrm>
            <a:custGeom>
              <a:avLst/>
              <a:gdLst/>
              <a:ahLst/>
              <a:cxnLst/>
              <a:rect l="l" t="t" r="r" b="b"/>
              <a:pathLst>
                <a:path w="4905904" h="790814">
                  <a:moveTo>
                    <a:pt x="2452952" y="790814"/>
                  </a:moveTo>
                  <a:lnTo>
                    <a:pt x="4905904" y="0"/>
                  </a:lnTo>
                  <a:lnTo>
                    <a:pt x="0" y="0"/>
                  </a:lnTo>
                  <a:lnTo>
                    <a:pt x="2452952" y="790814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6548" y="18387"/>
              <a:ext cx="3372809" cy="405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11539" y="-495053"/>
            <a:ext cx="6080478" cy="532041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271156">
            <a:off x="12914438" y="8429120"/>
            <a:ext cx="3086100" cy="2700338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810000" y="4711065"/>
            <a:ext cx="10668000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Líkamleg og andleg heilsa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3" name="Freeform 3"/>
          <p:cNvSpPr/>
          <p:nvPr/>
        </p:nvSpPr>
        <p:spPr>
          <a:xfrm>
            <a:off x="6377650" y="9258300"/>
            <a:ext cx="8755272" cy="8884501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076" y="771715"/>
            <a:ext cx="15416200" cy="9987212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-4815053" y="488351"/>
            <a:ext cx="8755272" cy="8884501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2"/>
                </a:lnTo>
                <a:lnTo>
                  <a:pt x="0" y="888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10" name="Group 10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Líkamlegt heilsufar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2326069">
            <a:off x="835020" y="6991608"/>
            <a:ext cx="3097233" cy="5153947"/>
            <a:chOff x="0" y="0"/>
            <a:chExt cx="812800" cy="1352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352539"/>
            </a:xfrm>
            <a:custGeom>
              <a:avLst/>
              <a:gdLst/>
              <a:ahLst/>
              <a:cxnLst/>
              <a:rect l="l" t="t" r="r" b="b"/>
              <a:pathLst>
                <a:path w="812800" h="1352539">
                  <a:moveTo>
                    <a:pt x="406400" y="0"/>
                  </a:moveTo>
                  <a:lnTo>
                    <a:pt x="812800" y="1352539"/>
                  </a:lnTo>
                  <a:lnTo>
                    <a:pt x="0" y="135253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89865"/>
              <a:ext cx="558800" cy="666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4479">
            <a:off x="-3129785" y="6026169"/>
            <a:ext cx="5876795" cy="5429319"/>
            <a:chOff x="0" y="0"/>
            <a:chExt cx="1505107" cy="1390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5107" cy="1390504"/>
            </a:xfrm>
            <a:custGeom>
              <a:avLst/>
              <a:gdLst/>
              <a:ahLst/>
              <a:cxnLst/>
              <a:rect l="l" t="t" r="r" b="b"/>
              <a:pathLst>
                <a:path w="1505107" h="1390504">
                  <a:moveTo>
                    <a:pt x="752554" y="0"/>
                  </a:moveTo>
                  <a:lnTo>
                    <a:pt x="1505107" y="1390504"/>
                  </a:lnTo>
                  <a:lnTo>
                    <a:pt x="0" y="1390504"/>
                  </a:lnTo>
                  <a:lnTo>
                    <a:pt x="752554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5173" y="607491"/>
              <a:ext cx="103476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Staða launafólks á Íslandi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3636" y="2367344"/>
            <a:ext cx="13257368" cy="523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705" lvl="1" indent="-397353" algn="l">
              <a:lnSpc>
                <a:spcPts val="592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Árleg könnun meðal launafólks í aðildarfélögum ASÍ og BSRB</a:t>
            </a:r>
          </a:p>
          <a:p>
            <a:pPr marL="794705" lvl="1" indent="-397353" algn="l">
              <a:lnSpc>
                <a:spcPts val="592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Könnunin var lögð fyrir í júní og júlí 2025</a:t>
            </a:r>
          </a:p>
          <a:p>
            <a:pPr marL="794705" lvl="1" indent="-397353" algn="l">
              <a:lnSpc>
                <a:spcPts val="592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Aðildarfélögum gefst kostur á að fá sérvinnslu á niðurstöðum meðal sinna félaga og eru þær settar fram í samanburði við annað launafólk</a:t>
            </a:r>
          </a:p>
          <a:p>
            <a:pPr marL="794705" lvl="1" indent="-397353" algn="l">
              <a:lnSpc>
                <a:spcPts val="592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20% félaga í Framsýn svöruðu könnuninni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3" name="Freeform 3"/>
          <p:cNvSpPr/>
          <p:nvPr/>
        </p:nvSpPr>
        <p:spPr>
          <a:xfrm>
            <a:off x="6377650" y="9258300"/>
            <a:ext cx="8755272" cy="8884501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4" name="Freeform 4"/>
          <p:cNvSpPr/>
          <p:nvPr/>
        </p:nvSpPr>
        <p:spPr>
          <a:xfrm>
            <a:off x="-4815053" y="488351"/>
            <a:ext cx="8755272" cy="8884501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2"/>
                </a:lnTo>
                <a:lnTo>
                  <a:pt x="0" y="888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5" name="Group 5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661949" y="5438371"/>
            <a:ext cx="8866639" cy="7109141"/>
            <a:chOff x="0" y="0"/>
            <a:chExt cx="11822186" cy="9478855"/>
          </a:xfrm>
        </p:grpSpPr>
        <p:grpSp>
          <p:nvGrpSpPr>
            <p:cNvPr id="9" name="Group 9"/>
            <p:cNvGrpSpPr/>
            <p:nvPr/>
          </p:nvGrpSpPr>
          <p:grpSpPr>
            <a:xfrm rot="-2326069">
              <a:off x="5995959" y="2070983"/>
              <a:ext cx="4129643" cy="6871929"/>
              <a:chOff x="0" y="0"/>
              <a:chExt cx="812800" cy="135253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135253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52539">
                    <a:moveTo>
                      <a:pt x="406400" y="0"/>
                    </a:moveTo>
                    <a:lnTo>
                      <a:pt x="812800" y="1352539"/>
                    </a:lnTo>
                    <a:lnTo>
                      <a:pt x="0" y="135253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27000" y="589865"/>
                <a:ext cx="558800" cy="6660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774479">
              <a:off x="709552" y="783730"/>
              <a:ext cx="7835727" cy="7239092"/>
              <a:chOff x="0" y="0"/>
              <a:chExt cx="1505107" cy="139050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05107" cy="1390504"/>
              </a:xfrm>
              <a:custGeom>
                <a:avLst/>
                <a:gdLst/>
                <a:ahLst/>
                <a:cxnLst/>
                <a:rect l="l" t="t" r="r" b="b"/>
                <a:pathLst>
                  <a:path w="1505107" h="1390504">
                    <a:moveTo>
                      <a:pt x="752554" y="0"/>
                    </a:moveTo>
                    <a:lnTo>
                      <a:pt x="1505107" y="1390504"/>
                    </a:lnTo>
                    <a:lnTo>
                      <a:pt x="0" y="1390504"/>
                    </a:lnTo>
                    <a:lnTo>
                      <a:pt x="752554" y="0"/>
                    </a:lnTo>
                    <a:close/>
                  </a:path>
                </a:pathLst>
              </a:custGeom>
              <a:solidFill>
                <a:srgbClr val="96C0CF"/>
              </a:solidFill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35173" y="607491"/>
                <a:ext cx="1034761" cy="6836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Slæm andleg heilsa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372320" y="2188309"/>
            <a:ext cx="9543360" cy="6546653"/>
            <a:chOff x="0" y="0"/>
            <a:chExt cx="12724480" cy="872887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72448" y="1094182"/>
              <a:ext cx="15269376" cy="8907136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0" y="-161925"/>
              <a:ext cx="12724480" cy="173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0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5490" y="1028700"/>
            <a:ext cx="1973810" cy="1794511"/>
          </a:xfrm>
          <a:custGeom>
            <a:avLst/>
            <a:gdLst/>
            <a:ahLst/>
            <a:cxnLst/>
            <a:rect l="l" t="t" r="r" b="b"/>
            <a:pathLst>
              <a:path w="1973810" h="1794511">
                <a:moveTo>
                  <a:pt x="0" y="0"/>
                </a:moveTo>
                <a:lnTo>
                  <a:pt x="1973810" y="0"/>
                </a:lnTo>
                <a:lnTo>
                  <a:pt x="1973810" y="1794511"/>
                </a:lnTo>
                <a:lnTo>
                  <a:pt x="0" y="179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2773345">
            <a:off x="14888248" y="5414326"/>
            <a:ext cx="3086100" cy="4737918"/>
            <a:chOff x="0" y="0"/>
            <a:chExt cx="812800" cy="1247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247847"/>
            </a:xfrm>
            <a:custGeom>
              <a:avLst/>
              <a:gdLst/>
              <a:ahLst/>
              <a:cxnLst/>
              <a:rect l="l" t="t" r="r" b="b"/>
              <a:pathLst>
                <a:path w="812800" h="1247847">
                  <a:moveTo>
                    <a:pt x="406400" y="0"/>
                  </a:moveTo>
                  <a:lnTo>
                    <a:pt x="812800" y="1247847"/>
                  </a:lnTo>
                  <a:lnTo>
                    <a:pt x="0" y="124784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41257"/>
              <a:ext cx="558800" cy="61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85796" y="5143500"/>
            <a:ext cx="6750599" cy="5279571"/>
            <a:chOff x="0" y="0"/>
            <a:chExt cx="1777935" cy="1390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7935" cy="1390504"/>
            </a:xfrm>
            <a:custGeom>
              <a:avLst/>
              <a:gdLst/>
              <a:ahLst/>
              <a:cxnLst/>
              <a:rect l="l" t="t" r="r" b="b"/>
              <a:pathLst>
                <a:path w="1777935" h="1390504">
                  <a:moveTo>
                    <a:pt x="888968" y="0"/>
                  </a:moveTo>
                  <a:lnTo>
                    <a:pt x="1777935" y="1390504"/>
                  </a:lnTo>
                  <a:lnTo>
                    <a:pt x="0" y="1390504"/>
                  </a:lnTo>
                  <a:lnTo>
                    <a:pt x="888968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7802" y="607491"/>
              <a:ext cx="122233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1042823"/>
            <a:ext cx="4734909" cy="414304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313553" y="0"/>
            <a:ext cx="18627106" cy="3002620"/>
            <a:chOff x="0" y="0"/>
            <a:chExt cx="4905904" cy="790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05904" cy="790814"/>
            </a:xfrm>
            <a:custGeom>
              <a:avLst/>
              <a:gdLst/>
              <a:ahLst/>
              <a:cxnLst/>
              <a:rect l="l" t="t" r="r" b="b"/>
              <a:pathLst>
                <a:path w="4905904" h="790814">
                  <a:moveTo>
                    <a:pt x="2452952" y="790814"/>
                  </a:moveTo>
                  <a:lnTo>
                    <a:pt x="4905904" y="0"/>
                  </a:lnTo>
                  <a:lnTo>
                    <a:pt x="0" y="0"/>
                  </a:lnTo>
                  <a:lnTo>
                    <a:pt x="2452952" y="790814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6548" y="18387"/>
              <a:ext cx="3372809" cy="405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11539" y="-495053"/>
            <a:ext cx="6080478" cy="532041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271156">
            <a:off x="12914438" y="8429120"/>
            <a:ext cx="3086100" cy="2700338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160068" y="4711065"/>
            <a:ext cx="11967865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Staða félagsfólks Framsýnar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56290" y="6746164"/>
            <a:ext cx="3775420" cy="102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1" dirty="0">
                <a:solidFill>
                  <a:srgbClr val="FF5757"/>
                </a:solidFill>
                <a:latin typeface="Haffer 1 Bold"/>
                <a:ea typeface="Haffer 1 Bold"/>
                <a:cs typeface="Haffer 1 Bold"/>
                <a:sym typeface="Haffer 1 Bold"/>
              </a:rPr>
              <a:t>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68939" y="8774770"/>
            <a:ext cx="104706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16.apríl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5490" y="1028700"/>
            <a:ext cx="1973810" cy="1794511"/>
          </a:xfrm>
          <a:custGeom>
            <a:avLst/>
            <a:gdLst/>
            <a:ahLst/>
            <a:cxnLst/>
            <a:rect l="l" t="t" r="r" b="b"/>
            <a:pathLst>
              <a:path w="1973810" h="1794511">
                <a:moveTo>
                  <a:pt x="0" y="0"/>
                </a:moveTo>
                <a:lnTo>
                  <a:pt x="1973810" y="0"/>
                </a:lnTo>
                <a:lnTo>
                  <a:pt x="1973810" y="1794511"/>
                </a:lnTo>
                <a:lnTo>
                  <a:pt x="0" y="179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2773345">
            <a:off x="14888248" y="5414326"/>
            <a:ext cx="3086100" cy="4737918"/>
            <a:chOff x="0" y="0"/>
            <a:chExt cx="812800" cy="1247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247847"/>
            </a:xfrm>
            <a:custGeom>
              <a:avLst/>
              <a:gdLst/>
              <a:ahLst/>
              <a:cxnLst/>
              <a:rect l="l" t="t" r="r" b="b"/>
              <a:pathLst>
                <a:path w="812800" h="1247847">
                  <a:moveTo>
                    <a:pt x="406400" y="0"/>
                  </a:moveTo>
                  <a:lnTo>
                    <a:pt x="812800" y="1247847"/>
                  </a:lnTo>
                  <a:lnTo>
                    <a:pt x="0" y="124784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41257"/>
              <a:ext cx="558800" cy="61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85796" y="5143500"/>
            <a:ext cx="6750599" cy="5279571"/>
            <a:chOff x="0" y="0"/>
            <a:chExt cx="1777935" cy="1390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7935" cy="1390504"/>
            </a:xfrm>
            <a:custGeom>
              <a:avLst/>
              <a:gdLst/>
              <a:ahLst/>
              <a:cxnLst/>
              <a:rect l="l" t="t" r="r" b="b"/>
              <a:pathLst>
                <a:path w="1777935" h="1390504">
                  <a:moveTo>
                    <a:pt x="888968" y="0"/>
                  </a:moveTo>
                  <a:lnTo>
                    <a:pt x="1777935" y="1390504"/>
                  </a:lnTo>
                  <a:lnTo>
                    <a:pt x="0" y="1390504"/>
                  </a:lnTo>
                  <a:lnTo>
                    <a:pt x="888968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7802" y="607491"/>
              <a:ext cx="122233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1042823"/>
            <a:ext cx="4734909" cy="414304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313553" y="0"/>
            <a:ext cx="18627106" cy="3002620"/>
            <a:chOff x="0" y="0"/>
            <a:chExt cx="4905904" cy="790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05904" cy="790814"/>
            </a:xfrm>
            <a:custGeom>
              <a:avLst/>
              <a:gdLst/>
              <a:ahLst/>
              <a:cxnLst/>
              <a:rect l="l" t="t" r="r" b="b"/>
              <a:pathLst>
                <a:path w="4905904" h="790814">
                  <a:moveTo>
                    <a:pt x="2452952" y="790814"/>
                  </a:moveTo>
                  <a:lnTo>
                    <a:pt x="4905904" y="0"/>
                  </a:lnTo>
                  <a:lnTo>
                    <a:pt x="0" y="0"/>
                  </a:lnTo>
                  <a:lnTo>
                    <a:pt x="2452952" y="790814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6548" y="18387"/>
              <a:ext cx="3372809" cy="405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11539" y="-495053"/>
            <a:ext cx="6080478" cy="532041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271156">
            <a:off x="12914438" y="8429120"/>
            <a:ext cx="3086100" cy="2700338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542011" y="4711065"/>
            <a:ext cx="9203978" cy="211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Staða á vinnumarkaði</a:t>
            </a:r>
          </a:p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og samsetning félags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2326069">
            <a:off x="835020" y="6991608"/>
            <a:ext cx="3097233" cy="5153947"/>
            <a:chOff x="0" y="0"/>
            <a:chExt cx="812800" cy="1352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352539"/>
            </a:xfrm>
            <a:custGeom>
              <a:avLst/>
              <a:gdLst/>
              <a:ahLst/>
              <a:cxnLst/>
              <a:rect l="l" t="t" r="r" b="b"/>
              <a:pathLst>
                <a:path w="812800" h="1352539">
                  <a:moveTo>
                    <a:pt x="406400" y="0"/>
                  </a:moveTo>
                  <a:lnTo>
                    <a:pt x="812800" y="1352539"/>
                  </a:lnTo>
                  <a:lnTo>
                    <a:pt x="0" y="135253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89865"/>
              <a:ext cx="558800" cy="666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4479">
            <a:off x="-3129785" y="6026169"/>
            <a:ext cx="5876795" cy="5429319"/>
            <a:chOff x="0" y="0"/>
            <a:chExt cx="1505107" cy="1390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5107" cy="1390504"/>
            </a:xfrm>
            <a:custGeom>
              <a:avLst/>
              <a:gdLst/>
              <a:ahLst/>
              <a:cxnLst/>
              <a:rect l="l" t="t" r="r" b="b"/>
              <a:pathLst>
                <a:path w="1505107" h="1390504">
                  <a:moveTo>
                    <a:pt x="752554" y="0"/>
                  </a:moveTo>
                  <a:lnTo>
                    <a:pt x="1505107" y="1390504"/>
                  </a:lnTo>
                  <a:lnTo>
                    <a:pt x="0" y="1390504"/>
                  </a:lnTo>
                  <a:lnTo>
                    <a:pt x="752554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5173" y="607491"/>
              <a:ext cx="103476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Heavy"/>
                <a:ea typeface="Haffer 2 Heavy"/>
                <a:cs typeface="Haffer 2 Heavy"/>
                <a:sym typeface="Haffer 2 Heavy"/>
              </a:rPr>
              <a:t>Lýðfræði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3636" y="2205419"/>
            <a:ext cx="13257368" cy="6805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705" lvl="1" indent="-397353" algn="l">
              <a:lnSpc>
                <a:spcPts val="765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Samsetning Framsýnar ólík því sem almennt sést innan ASÍ og BSRB hvað varðar:</a:t>
            </a:r>
          </a:p>
          <a:p>
            <a:pPr marL="1589410" lvl="2" indent="-529803" algn="l">
              <a:lnSpc>
                <a:spcPts val="7656"/>
              </a:lnSpc>
              <a:buFont typeface="Arial"/>
              <a:buChar char="⚬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Aldur</a:t>
            </a:r>
          </a:p>
          <a:p>
            <a:pPr marL="1589410" lvl="2" indent="-529803" algn="l">
              <a:lnSpc>
                <a:spcPts val="7656"/>
              </a:lnSpc>
              <a:buFont typeface="Arial"/>
              <a:buChar char="⚬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Uppruna</a:t>
            </a:r>
          </a:p>
          <a:p>
            <a:pPr marL="1589410" lvl="2" indent="-529803" algn="l">
              <a:lnSpc>
                <a:spcPts val="7656"/>
              </a:lnSpc>
              <a:buFont typeface="Arial"/>
              <a:buChar char="⚬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Fjölskyldustöðu</a:t>
            </a:r>
          </a:p>
          <a:p>
            <a:pPr marL="1589410" lvl="2" indent="-529803" algn="l">
              <a:lnSpc>
                <a:spcPts val="7656"/>
              </a:lnSpc>
              <a:buFont typeface="Arial"/>
              <a:buChar char="⚬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Menntun</a:t>
            </a:r>
          </a:p>
          <a:p>
            <a:pPr algn="l">
              <a:lnSpc>
                <a:spcPts val="9202"/>
              </a:lnSpc>
            </a:pPr>
            <a:endParaRPr lang="en-US" sz="3680" b="1">
              <a:solidFill>
                <a:srgbClr val="000000"/>
              </a:solidFill>
              <a:latin typeface="Haffer 1 Bold"/>
              <a:ea typeface="Haffer 1 Bold"/>
              <a:cs typeface="Haffer 1 Bold"/>
              <a:sym typeface="Haffer 1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2326069">
            <a:off x="835020" y="6991608"/>
            <a:ext cx="3097233" cy="5153947"/>
            <a:chOff x="0" y="0"/>
            <a:chExt cx="812800" cy="1352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352539"/>
            </a:xfrm>
            <a:custGeom>
              <a:avLst/>
              <a:gdLst/>
              <a:ahLst/>
              <a:cxnLst/>
              <a:rect l="l" t="t" r="r" b="b"/>
              <a:pathLst>
                <a:path w="812800" h="1352539">
                  <a:moveTo>
                    <a:pt x="406400" y="0"/>
                  </a:moveTo>
                  <a:lnTo>
                    <a:pt x="812800" y="1352539"/>
                  </a:lnTo>
                  <a:lnTo>
                    <a:pt x="0" y="135253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89865"/>
              <a:ext cx="558800" cy="666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4479">
            <a:off x="-3129785" y="6026169"/>
            <a:ext cx="5876795" cy="5429319"/>
            <a:chOff x="0" y="0"/>
            <a:chExt cx="1505107" cy="1390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5107" cy="1390504"/>
            </a:xfrm>
            <a:custGeom>
              <a:avLst/>
              <a:gdLst/>
              <a:ahLst/>
              <a:cxnLst/>
              <a:rect l="l" t="t" r="r" b="b"/>
              <a:pathLst>
                <a:path w="1505107" h="1390504">
                  <a:moveTo>
                    <a:pt x="752554" y="0"/>
                  </a:moveTo>
                  <a:lnTo>
                    <a:pt x="1505107" y="1390504"/>
                  </a:lnTo>
                  <a:lnTo>
                    <a:pt x="0" y="1390504"/>
                  </a:lnTo>
                  <a:lnTo>
                    <a:pt x="752554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5173" y="607491"/>
              <a:ext cx="103476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Heavy"/>
                <a:ea typeface="Haffer 2 Heavy"/>
                <a:cs typeface="Haffer 2 Heavy"/>
                <a:sym typeface="Haffer 2 Heavy"/>
              </a:rPr>
              <a:t>Staða á vinnumarkaði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3636" y="2205419"/>
            <a:ext cx="13257368" cy="185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4705" lvl="1" indent="-397353" algn="l">
              <a:lnSpc>
                <a:spcPts val="765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Lægra hlutfall í fullu starfi</a:t>
            </a:r>
          </a:p>
          <a:p>
            <a:pPr marL="794705" lvl="1" indent="-397353" algn="l">
              <a:lnSpc>
                <a:spcPts val="7656"/>
              </a:lnSpc>
              <a:buFont typeface="Arial"/>
              <a:buChar char="•"/>
            </a:pPr>
            <a:r>
              <a:rPr lang="en-US" sz="3680" b="1">
                <a:solidFill>
                  <a:srgbClr val="000000"/>
                </a:solidFill>
                <a:latin typeface="Haffer 1 Bold"/>
                <a:ea typeface="Haffer 1 Bold"/>
                <a:cs typeface="Haffer 1 Bold"/>
                <a:sym typeface="Haffer 1 Bold"/>
              </a:rPr>
              <a:t>Hærra hlutfall í fleiru en einu starfi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-2326069">
            <a:off x="835020" y="6991608"/>
            <a:ext cx="3097233" cy="5153947"/>
            <a:chOff x="0" y="0"/>
            <a:chExt cx="812800" cy="1352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352539"/>
            </a:xfrm>
            <a:custGeom>
              <a:avLst/>
              <a:gdLst/>
              <a:ahLst/>
              <a:cxnLst/>
              <a:rect l="l" t="t" r="r" b="b"/>
              <a:pathLst>
                <a:path w="812800" h="1352539">
                  <a:moveTo>
                    <a:pt x="406400" y="0"/>
                  </a:moveTo>
                  <a:lnTo>
                    <a:pt x="812800" y="1352539"/>
                  </a:lnTo>
                  <a:lnTo>
                    <a:pt x="0" y="135253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89865"/>
              <a:ext cx="558800" cy="666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25750">
            <a:off x="-228041" y="7278488"/>
            <a:ext cx="2333524" cy="2041834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4479">
            <a:off x="-3129785" y="6026169"/>
            <a:ext cx="5876795" cy="5429319"/>
            <a:chOff x="0" y="0"/>
            <a:chExt cx="1505107" cy="1390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5107" cy="1390504"/>
            </a:xfrm>
            <a:custGeom>
              <a:avLst/>
              <a:gdLst/>
              <a:ahLst/>
              <a:cxnLst/>
              <a:rect l="l" t="t" r="r" b="b"/>
              <a:pathLst>
                <a:path w="1505107" h="1390504">
                  <a:moveTo>
                    <a:pt x="752554" y="0"/>
                  </a:moveTo>
                  <a:lnTo>
                    <a:pt x="1505107" y="1390504"/>
                  </a:lnTo>
                  <a:lnTo>
                    <a:pt x="0" y="1390504"/>
                  </a:lnTo>
                  <a:lnTo>
                    <a:pt x="752554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5173" y="607491"/>
              <a:ext cx="103476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Í fullu starfi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097498" y="2812933"/>
            <a:ext cx="4776482" cy="5756945"/>
            <a:chOff x="0" y="0"/>
            <a:chExt cx="6368642" cy="767592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6864" y="670420"/>
              <a:ext cx="7642370" cy="764237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0" y="-85725"/>
              <a:ext cx="6368642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Konur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81008" y="2812933"/>
            <a:ext cx="4776482" cy="5756945"/>
            <a:chOff x="0" y="0"/>
            <a:chExt cx="6368642" cy="767592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36864" y="670420"/>
              <a:ext cx="7642370" cy="7642370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0" y="-85725"/>
              <a:ext cx="6368642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b="1">
                  <a:solidFill>
                    <a:srgbClr val="000000"/>
                  </a:solidFill>
                  <a:latin typeface="Haffer 2 Heavy"/>
                  <a:ea typeface="Haffer 2 Heavy"/>
                  <a:cs typeface="Haffer 2 Heavy"/>
                  <a:sym typeface="Haffer 2 Heavy"/>
                </a:rPr>
                <a:t>Karlar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055" y="706818"/>
            <a:ext cx="20800110" cy="1111013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0" y="3238501"/>
            <a:ext cx="1371600" cy="4343400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5" name="TextBox 5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Atvinnutekjur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1916" y="488351"/>
            <a:ext cx="1563551" cy="1421520"/>
          </a:xfrm>
          <a:custGeom>
            <a:avLst/>
            <a:gdLst/>
            <a:ahLst/>
            <a:cxnLst/>
            <a:rect l="l" t="t" r="r" b="b"/>
            <a:pathLst>
              <a:path w="1563551" h="1421520">
                <a:moveTo>
                  <a:pt x="0" y="0"/>
                </a:moveTo>
                <a:lnTo>
                  <a:pt x="1563551" y="0"/>
                </a:lnTo>
                <a:lnTo>
                  <a:pt x="1563551" y="1421520"/>
                </a:lnTo>
                <a:lnTo>
                  <a:pt x="0" y="142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6055" y="722964"/>
            <a:ext cx="20800110" cy="1109399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385048" y="3086100"/>
            <a:ext cx="986552" cy="4495800"/>
          </a:xfrm>
          <a:custGeom>
            <a:avLst/>
            <a:gdLst/>
            <a:ahLst/>
            <a:cxnLst/>
            <a:rect l="l" t="t" r="r" b="b"/>
            <a:pathLst>
              <a:path w="8755272" h="8884501">
                <a:moveTo>
                  <a:pt x="0" y="0"/>
                </a:moveTo>
                <a:lnTo>
                  <a:pt x="8755272" y="0"/>
                </a:lnTo>
                <a:lnTo>
                  <a:pt x="8755272" y="8884501"/>
                </a:lnTo>
                <a:lnTo>
                  <a:pt x="0" y="8884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sp>
        <p:nvSpPr>
          <p:cNvPr id="5" name="TextBox 5"/>
          <p:cNvSpPr txBox="1"/>
          <p:nvPr/>
        </p:nvSpPr>
        <p:spPr>
          <a:xfrm>
            <a:off x="2383636" y="942975"/>
            <a:ext cx="1198488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Haffer 2 Bold"/>
                <a:ea typeface="Haffer 2 Bold"/>
                <a:cs typeface="Haffer 2 Bold"/>
                <a:sym typeface="Haffer 2 Bold"/>
              </a:rPr>
              <a:t>Heimilistekjur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5490" y="1028700"/>
            <a:ext cx="1973810" cy="1794511"/>
          </a:xfrm>
          <a:custGeom>
            <a:avLst/>
            <a:gdLst/>
            <a:ahLst/>
            <a:cxnLst/>
            <a:rect l="l" t="t" r="r" b="b"/>
            <a:pathLst>
              <a:path w="1973810" h="1794511">
                <a:moveTo>
                  <a:pt x="0" y="0"/>
                </a:moveTo>
                <a:lnTo>
                  <a:pt x="1973810" y="0"/>
                </a:lnTo>
                <a:lnTo>
                  <a:pt x="1973810" y="1794511"/>
                </a:lnTo>
                <a:lnTo>
                  <a:pt x="0" y="179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s-IS"/>
          </a:p>
        </p:txBody>
      </p:sp>
      <p:grpSp>
        <p:nvGrpSpPr>
          <p:cNvPr id="3" name="Group 3"/>
          <p:cNvGrpSpPr/>
          <p:nvPr/>
        </p:nvGrpSpPr>
        <p:grpSpPr>
          <a:xfrm rot="2773345">
            <a:off x="14888248" y="5414326"/>
            <a:ext cx="3086100" cy="4737918"/>
            <a:chOff x="0" y="0"/>
            <a:chExt cx="812800" cy="1247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247847"/>
            </a:xfrm>
            <a:custGeom>
              <a:avLst/>
              <a:gdLst/>
              <a:ahLst/>
              <a:cxnLst/>
              <a:rect l="l" t="t" r="r" b="b"/>
              <a:pathLst>
                <a:path w="812800" h="1247847">
                  <a:moveTo>
                    <a:pt x="406400" y="0"/>
                  </a:moveTo>
                  <a:lnTo>
                    <a:pt x="812800" y="1247847"/>
                  </a:lnTo>
                  <a:lnTo>
                    <a:pt x="0" y="124784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541257"/>
              <a:ext cx="558800" cy="617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85796" y="5143500"/>
            <a:ext cx="6750599" cy="5279571"/>
            <a:chOff x="0" y="0"/>
            <a:chExt cx="1777935" cy="1390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7935" cy="1390504"/>
            </a:xfrm>
            <a:custGeom>
              <a:avLst/>
              <a:gdLst/>
              <a:ahLst/>
              <a:cxnLst/>
              <a:rect l="l" t="t" r="r" b="b"/>
              <a:pathLst>
                <a:path w="1777935" h="1390504">
                  <a:moveTo>
                    <a:pt x="888968" y="0"/>
                  </a:moveTo>
                  <a:lnTo>
                    <a:pt x="1777935" y="1390504"/>
                  </a:lnTo>
                  <a:lnTo>
                    <a:pt x="0" y="1390504"/>
                  </a:lnTo>
                  <a:lnTo>
                    <a:pt x="888968" y="0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7802" y="607491"/>
              <a:ext cx="1222331" cy="68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1042823"/>
            <a:ext cx="4734909" cy="414304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9313553" y="0"/>
            <a:ext cx="18627106" cy="3002620"/>
            <a:chOff x="0" y="0"/>
            <a:chExt cx="4905904" cy="7908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05904" cy="790814"/>
            </a:xfrm>
            <a:custGeom>
              <a:avLst/>
              <a:gdLst/>
              <a:ahLst/>
              <a:cxnLst/>
              <a:rect l="l" t="t" r="r" b="b"/>
              <a:pathLst>
                <a:path w="4905904" h="790814">
                  <a:moveTo>
                    <a:pt x="2452952" y="790814"/>
                  </a:moveTo>
                  <a:lnTo>
                    <a:pt x="4905904" y="0"/>
                  </a:lnTo>
                  <a:lnTo>
                    <a:pt x="0" y="0"/>
                  </a:lnTo>
                  <a:lnTo>
                    <a:pt x="2452952" y="790814"/>
                  </a:lnTo>
                  <a:close/>
                </a:path>
              </a:pathLst>
            </a:custGeom>
            <a:solidFill>
              <a:srgbClr val="96C0CF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6548" y="18387"/>
              <a:ext cx="3372809" cy="405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011539" y="-495053"/>
            <a:ext cx="6080478" cy="5320418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9271156">
            <a:off x="12914438" y="8429120"/>
            <a:ext cx="3086100" cy="2700338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is-I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931593" y="4711065"/>
            <a:ext cx="10424815" cy="211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Fjárhagsstaða og </a:t>
            </a:r>
          </a:p>
          <a:p>
            <a:pPr algn="ctr">
              <a:lnSpc>
                <a:spcPts val="8539"/>
              </a:lnSpc>
            </a:pPr>
            <a:r>
              <a:rPr lang="en-US" sz="6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staða á húsnæðismarkaði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0BCE1FF99FE448460C600954F0D78" ma:contentTypeVersion="17" ma:contentTypeDescription="Create a new document." ma:contentTypeScope="" ma:versionID="901fbbfc8423a98ef220e3848a925388">
  <xsd:schema xmlns:xsd="http://www.w3.org/2001/XMLSchema" xmlns:xs="http://www.w3.org/2001/XMLSchema" xmlns:p="http://schemas.microsoft.com/office/2006/metadata/properties" xmlns:ns2="0d58782e-027c-4e59-9bac-d1af8dc8e167" xmlns:ns3="03c72546-b42b-42cf-a124-cede717e1a14" targetNamespace="http://schemas.microsoft.com/office/2006/metadata/properties" ma:root="true" ma:fieldsID="c21d72577bf99b143e068bd119fd9360" ns2:_="" ns3:_="">
    <xsd:import namespace="0d58782e-027c-4e59-9bac-d1af8dc8e167"/>
    <xsd:import namespace="03c72546-b42b-42cf-a124-cede717e1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782e-027c-4e59-9bac-d1af8dc8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be648f9-0f37-4bb7-994f-5fce705dd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72546-b42b-42cf-a124-cede717e1a1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5f6e902-897d-471a-976d-113efa092e8c}" ma:internalName="TaxCatchAll" ma:showField="CatchAllData" ma:web="03c72546-b42b-42cf-a124-cede717e1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8782e-027c-4e59-9bac-d1af8dc8e167">
      <Terms xmlns="http://schemas.microsoft.com/office/infopath/2007/PartnerControls"/>
    </lcf76f155ced4ddcb4097134ff3c332f>
    <TaxCatchAll xmlns="03c72546-b42b-42cf-a124-cede717e1a14" xsi:nil="true"/>
  </documentManagement>
</p:properties>
</file>

<file path=customXml/itemProps1.xml><?xml version="1.0" encoding="utf-8"?>
<ds:datastoreItem xmlns:ds="http://schemas.openxmlformats.org/officeDocument/2006/customXml" ds:itemID="{2E4A25AD-E0F4-4A2B-B945-B799217097C4}"/>
</file>

<file path=customXml/itemProps2.xml><?xml version="1.0" encoding="utf-8"?>
<ds:datastoreItem xmlns:ds="http://schemas.openxmlformats.org/officeDocument/2006/customXml" ds:itemID="{CBAC0B9F-FC19-4908-ABF1-EC7A15A6AB03}"/>
</file>

<file path=customXml/itemProps3.xml><?xml version="1.0" encoding="utf-8"?>
<ds:datastoreItem xmlns:ds="http://schemas.openxmlformats.org/officeDocument/2006/customXml" ds:itemID="{4FC504D7-2277-4D38-A736-FC574850ECA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</Words>
  <Application>Microsoft Office PowerPoint</Application>
  <PresentationFormat>Custom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Haffer 2 Heavy</vt:lpstr>
      <vt:lpstr>Haffer 1 Bold</vt:lpstr>
      <vt:lpstr>Montserrat Heavy</vt:lpstr>
      <vt:lpstr>Montserrat Bold</vt:lpstr>
      <vt:lpstr>Haffer 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Staða félagsfólks Framsýnar</dc:title>
  <dc:creator>Kristín Heba Gísladóttir</dc:creator>
  <cp:lastModifiedBy>Kristín Heba Gísladóttir</cp:lastModifiedBy>
  <cp:revision>2</cp:revision>
  <dcterms:created xsi:type="dcterms:W3CDTF">2006-08-16T00:00:00Z</dcterms:created>
  <dcterms:modified xsi:type="dcterms:W3CDTF">2026-04-15T11:09:50Z</dcterms:modified>
  <dc:identifier>DAHG0kQ3Jf4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0x0101001500BCE1FF99FE448460C600954F0D78</vt:lpwstr>
  </property>
</Properties>
</file>